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60" r:id="rId3"/>
    <p:sldId id="510" r:id="rId4"/>
    <p:sldId id="509" r:id="rId5"/>
    <p:sldId id="511" r:id="rId6"/>
    <p:sldId id="512" r:id="rId7"/>
    <p:sldId id="258" r:id="rId8"/>
    <p:sldId id="513" r:id="rId9"/>
    <p:sldId id="514" r:id="rId10"/>
    <p:sldId id="515" r:id="rId11"/>
    <p:sldId id="516" r:id="rId12"/>
    <p:sldId id="517" r:id="rId13"/>
    <p:sldId id="518" r:id="rId14"/>
    <p:sldId id="519" r:id="rId15"/>
    <p:sldId id="520" r:id="rId16"/>
    <p:sldId id="259" r:id="rId17"/>
    <p:sldId id="292" r:id="rId18"/>
    <p:sldId id="293" r:id="rId19"/>
    <p:sldId id="498" r:id="rId20"/>
    <p:sldId id="506" r:id="rId21"/>
    <p:sldId id="268" r:id="rId22"/>
    <p:sldId id="507" r:id="rId23"/>
    <p:sldId id="50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60DE1E-5E87-4FEC-997A-702667195A12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D2185E-8347-4E54-8EB1-DDB1BCBA9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463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EBBAB0-9237-B245-A856-D2137FAF3A1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91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33A8C-2D5B-4233-BE84-E65D2D632A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8A0BB-81F7-47B7-BDB1-BBEE9828EE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E4E0E-DA41-4FEB-8BD9-5BCE059AB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573E1-04D3-46D5-9C48-EAD8810BE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2DFCE-70C1-42AC-B0D6-229A79C47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512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D49A6-880E-4618-99BA-8AB0CAAC8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D19C8E-0F8C-4C17-8BEF-95FF6FC098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0EEE0-D15C-401C-A398-CFAE46438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21BAB0-8E92-4BEC-9849-50538C33F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9C354-E587-4DEE-8BF0-7A02558DC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916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A355FD-EBEC-4B3A-91DE-F6D6AF2A07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02B4BC-3B04-4502-AF01-C1DA52121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F35618-0F4E-464B-BF36-72D0EE8AD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5CAFA-5D75-409E-8553-91746A6F7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63DD9-8A9B-4663-8DF0-0146C4442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71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3ACA2-4C76-44E5-96CB-D15181393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503" y="52461"/>
            <a:ext cx="10515600" cy="915035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D9C8D154-0188-4088-8A9E-782A3116EC79}"/>
              </a:ext>
            </a:extLst>
          </p:cNvPr>
          <p:cNvSpPr txBox="1">
            <a:spLocks/>
          </p:cNvSpPr>
          <p:nvPr/>
        </p:nvSpPr>
        <p:spPr>
          <a:xfrm>
            <a:off x="2" y="6491460"/>
            <a:ext cx="820503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AD5593E4-B59D-4C34-8138-F495A9B55177}" type="datetimeFigureOut">
              <a:rPr lang="en-US" sz="750" smtClean="0"/>
              <a:pPr algn="ctr"/>
              <a:t>9/16/2020</a:t>
            </a:fld>
            <a:endParaRPr lang="en-US" sz="750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496C822-3322-4658-ACB2-EDD8D38AABDF}"/>
              </a:ext>
            </a:extLst>
          </p:cNvPr>
          <p:cNvSpPr txBox="1">
            <a:spLocks/>
          </p:cNvSpPr>
          <p:nvPr/>
        </p:nvSpPr>
        <p:spPr>
          <a:xfrm>
            <a:off x="1" y="6126335"/>
            <a:ext cx="753035" cy="365125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900" dirty="0"/>
              <a:t>Slide </a:t>
            </a:r>
            <a:fld id="{D23974E0-43FB-4467-B60D-71F008879FB6}" type="slidenum">
              <a:rPr lang="en-US" sz="900" smtClean="0"/>
              <a:pPr algn="ctr"/>
              <a:t>‹#›</a:t>
            </a:fld>
            <a:endParaRPr lang="en-US" sz="900" dirty="0"/>
          </a:p>
        </p:txBody>
      </p:sp>
      <p:sp>
        <p:nvSpPr>
          <p:cNvPr id="5" name="Vertical Text Placeholder 9"/>
          <p:cNvSpPr>
            <a:spLocks noGrp="1"/>
          </p:cNvSpPr>
          <p:nvPr>
            <p:ph type="body" orient="vert" sz="quarter" idx="10" hasCustomPrompt="1"/>
          </p:nvPr>
        </p:nvSpPr>
        <p:spPr>
          <a:xfrm rot="10800000">
            <a:off x="111127" y="1079504"/>
            <a:ext cx="534988" cy="4930775"/>
          </a:xfrm>
        </p:spPr>
        <p:txBody>
          <a:bodyPr vert="vert" anchor="ctr" anchorCtr="0">
            <a:normAutofit/>
          </a:bodyPr>
          <a:lstStyle>
            <a:lvl1pPr marL="0" indent="0" algn="ctr">
              <a:buNone/>
              <a:defRPr baseline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Section Title</a:t>
            </a:r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E64F5226-08DA-4FBE-84D5-BBC6709E5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9"/>
            <a:ext cx="2743200" cy="365125"/>
          </a:xfrm>
        </p:spPr>
        <p:txBody>
          <a:bodyPr/>
          <a:lstStyle/>
          <a:p>
            <a:fld id="{4ADE0CFD-01BE-364D-933E-9BB6EAD6A4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624841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971EE-72DB-49FB-8EAF-672E712AB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15A2C-50E9-45D1-8779-881D048AD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1B22D-159B-45BE-9539-7D295C0EB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E9083-67AC-4C38-B802-0AFE8E61C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49C29-36ED-46E9-94A2-E07C442FB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901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F09A7-2A76-49F0-BA58-DE65A3F08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D6BDC-7FC2-4B89-BC55-3DD877A82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690C3-ECDA-454B-970D-6B446DF92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9A0C0-020E-4B29-B2F4-95F2A5471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778FBC-73F2-4721-ABBA-9DB193A60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11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DBC3A-A881-4A0B-86DD-8469C421F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10126-2D5C-4265-99F7-A0F247ABC1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1F9AA-1863-4052-9DBC-7CD677B0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38FAB3-D3D6-4B67-96F0-A55192695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9344D5-4ED6-4BCB-9DE1-1ACFCD7A8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0F37D0-C3FE-4B0D-99B4-CF00084F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496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16FCE-EB08-4C4D-8D24-F79C39EE8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1B256-93A0-4DE6-9EE4-DBF9108B3B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9F1817-12FC-4D4F-A196-CD69343CA5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A02B51-B32B-4F11-B383-DE219D291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D2E4FF-7716-43C9-A16B-A8F89E00A2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93E562-7785-4D07-89B8-28A1CD967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44FB6B-3A6E-4F5B-A0A0-D6D6F6D92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51F3D7-F20F-4B34-B760-701D42DEE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969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9B4E0-1499-4A66-B507-63E9C4172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CDBA1F-2115-4BD1-A454-AA3DB2EFF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8B05E0-362B-4B5B-B93C-68FB01B70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D2B6C2-6C15-45D3-A3AB-AE700BE7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768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7DC4FD-F74F-40E7-8D33-DF241A2BC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7DE4-C0A2-4422-AB66-1BFE2FC78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8E5B34-510A-42EA-A57A-9316D7613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37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2BBDE-AAF4-4A40-A2DD-3FB0F82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1D65B-83CC-4629-96A9-4BEF4B2A3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6DA65E-6084-4140-B768-874562C2AD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97A6B2-B410-46CD-8206-4F7F92DA7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4A898-6AB8-48C4-ACD0-6FE668763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C97EA-A23B-4536-AE06-BC7282F47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848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D1BDD-CC77-4D5F-931C-C0A095C30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F97780-67B8-4309-BECC-06714E1EF6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CA879C-E84E-4951-8014-F7E4C2BC8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108B0-6B71-4467-88C5-6A5AA1EA8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FF1FC-EC92-4C33-B444-88B57DDD2087}" type="datetimeFigureOut">
              <a:rPr lang="en-US" smtClean="0"/>
              <a:t>9/16/2020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3C5A8-7908-4FBA-A440-623BAFDF4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9A5167-0267-4D18-9A27-FBF46E7F5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CDD17-BE34-4BBB-B429-4315AF6F93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41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4E4E7C-DE1C-4F27-AC30-E77646498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8C877-EA3D-4031-A8DE-2011363FE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CEBA4-3E9C-4578-A7D2-F6294D61CC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511FF1FC-EC92-4C33-B444-88B57DDD2087}" type="datetimeFigureOut">
              <a:rPr lang="en-US" smtClean="0"/>
              <a:pPr/>
              <a:t>9/16/2020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A438E-98AE-45C6-B6C1-EEAE7EC3A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80016-A0D8-401A-AB91-93763DAA09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A69CDD17-BE34-4BBB-B429-4315AF6F93C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99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3.jpe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testbedvideoedited.mp4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3274-25F8-4A63-80D0-9C7CED58F0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>
            <a:noAutofit/>
          </a:bodyPr>
          <a:lstStyle/>
          <a:p>
            <a:r>
              <a:rPr lang="en-US" sz="3200" dirty="0"/>
              <a:t>Performance Estimation, Testing, and Control of Cyber-Physical Systems Employing Non-Ideal Communications Networks</a:t>
            </a:r>
            <a:endParaRPr lang="en-US" sz="1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24770E-DDE9-457A-8863-B9C7F15CE8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Richard Candell</a:t>
            </a:r>
          </a:p>
          <a:p>
            <a:r>
              <a:rPr lang="en-US" dirty="0"/>
              <a:t>PhD Thesis</a:t>
            </a:r>
          </a:p>
          <a:p>
            <a:r>
              <a:rPr lang="en-US" dirty="0"/>
              <a:t>July 3,  2020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399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07AE98E-F5FF-4F29-89CC-A7A2FDCE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SysML: Workcell Architectural Decomposition and Analysis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87221C-53D8-42BD-A238-3E656B6AA0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Performance Estimation, Testing, and Control of Cyber-Physical Systems Employing Non-Ideal Communications Networks</a:t>
            </a:r>
          </a:p>
          <a:p>
            <a:r>
              <a:rPr lang="en-US" dirty="0"/>
              <a:t>Richard Candell</a:t>
            </a:r>
          </a:p>
        </p:txBody>
      </p:sp>
    </p:spTree>
    <p:extLst>
      <p:ext uri="{BB962C8B-B14F-4D97-AF65-F5344CB8AC3E}">
        <p14:creationId xmlns:p14="http://schemas.microsoft.com/office/powerpoint/2010/main" val="3143148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640D7F-F434-408F-953C-6F544698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D77D65-F1B9-404D-BD01-60ABA7F34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072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07AE98E-F5FF-4F29-89CC-A7A2FDCE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in a </a:t>
            </a:r>
            <a:br>
              <a:rPr lang="en-US" dirty="0"/>
            </a:br>
            <a:r>
              <a:rPr lang="en-US" dirty="0"/>
              <a:t>Robotic Force Seeking Application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87221C-53D8-42BD-A238-3E656B6AA0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Performance Estimation, Testing, and Control of Cyber-Physical Systems Employing Non-Ideal Communications Networks</a:t>
            </a:r>
          </a:p>
          <a:p>
            <a:r>
              <a:rPr lang="en-US" dirty="0"/>
              <a:t>Richard Candell</a:t>
            </a:r>
          </a:p>
        </p:txBody>
      </p:sp>
    </p:spTree>
    <p:extLst>
      <p:ext uri="{BB962C8B-B14F-4D97-AF65-F5344CB8AC3E}">
        <p14:creationId xmlns:p14="http://schemas.microsoft.com/office/powerpoint/2010/main" val="4236038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640D7F-F434-408F-953C-6F544698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D77D65-F1B9-404D-BD01-60ABA7F34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15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07AE98E-F5FF-4F29-89CC-A7A2FDCE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and Future Direction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87221C-53D8-42BD-A238-3E656B6AA0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Performance Estimation, Testing, and Control of Cyber-Physical Systems Employing Non-Ideal Communications Networks</a:t>
            </a:r>
          </a:p>
          <a:p>
            <a:r>
              <a:rPr lang="en-US" dirty="0"/>
              <a:t>Richard Candell</a:t>
            </a:r>
          </a:p>
        </p:txBody>
      </p:sp>
    </p:spTree>
    <p:extLst>
      <p:ext uri="{BB962C8B-B14F-4D97-AF65-F5344CB8AC3E}">
        <p14:creationId xmlns:p14="http://schemas.microsoft.com/office/powerpoint/2010/main" val="860497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640D7F-F434-408F-953C-6F544698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D77D65-F1B9-404D-BD01-60ABA7F34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15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4C3D36-29C1-4EF8-9A05-5D1ACAEDA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Industrial Wireless Testbed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109055-D22D-47D4-B8AD-D702E8FFC5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Performance Estimation, Testing, and Control of Cyber-Physical Systems Employing Non-Ideal Communications Networks</a:t>
            </a:r>
          </a:p>
          <a:p>
            <a:r>
              <a:rPr lang="en-US" dirty="0"/>
              <a:t>Richard Candell</a:t>
            </a:r>
          </a:p>
        </p:txBody>
      </p:sp>
    </p:spTree>
    <p:extLst>
      <p:ext uri="{BB962C8B-B14F-4D97-AF65-F5344CB8AC3E}">
        <p14:creationId xmlns:p14="http://schemas.microsoft.com/office/powerpoint/2010/main" val="2882781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2333" y="1291392"/>
            <a:ext cx="3496055" cy="4740415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506" y="469983"/>
            <a:ext cx="10515600" cy="89938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NIST Industrial Wireless Testbed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E0CFD-01BE-364D-933E-9BB6EAD6A48F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r>
              <a:rPr lang="en-US"/>
              <a:t>IEEE 2017 SAS Industrial Wireless Workshop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722857" y="5384664"/>
            <a:ext cx="3110650" cy="64633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Discrete/Fast Processes</a:t>
            </a:r>
          </a:p>
          <a:p>
            <a:pPr algn="ctr"/>
            <a:r>
              <a:rPr lang="en-US" i="1" dirty="0"/>
              <a:t>e.g.</a:t>
            </a:r>
            <a:r>
              <a:rPr lang="en-US" dirty="0"/>
              <a:t> Mechanical Assembly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96896" y="2201819"/>
            <a:ext cx="3547085" cy="2404006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096896" y="5389188"/>
            <a:ext cx="3466389" cy="64633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Slow Processes </a:t>
            </a:r>
          </a:p>
          <a:p>
            <a:pPr algn="ctr"/>
            <a:r>
              <a:rPr lang="en-US" i="1" dirty="0"/>
              <a:t>e.g.</a:t>
            </a:r>
            <a:r>
              <a:rPr lang="en-US" dirty="0"/>
              <a:t> “TESIM” Chemical Reactor</a:t>
            </a:r>
          </a:p>
        </p:txBody>
      </p:sp>
      <p:pic>
        <p:nvPicPr>
          <p:cNvPr id="28" name="Picture 4" descr="https://thumbs.dreamstime.com/z/industrial-robot-sketch-hydraulic-cylinders-40601759.jpg"/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8932"/>
          <a:stretch/>
        </p:blipFill>
        <p:spPr bwMode="auto">
          <a:xfrm>
            <a:off x="8722857" y="2012316"/>
            <a:ext cx="2867249" cy="2791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257800" y="1369363"/>
            <a:ext cx="3014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 </a:t>
            </a:r>
          </a:p>
          <a:p>
            <a:pPr algn="ctr"/>
            <a:r>
              <a:rPr lang="en-US" dirty="0"/>
              <a:t>Control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770850" y="1352777"/>
            <a:ext cx="3014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Discrete </a:t>
            </a:r>
          </a:p>
          <a:p>
            <a:pPr algn="ctr"/>
            <a:r>
              <a:rPr lang="en-US" dirty="0"/>
              <a:t>Manufacturing</a:t>
            </a:r>
          </a:p>
        </p:txBody>
      </p:sp>
    </p:spTree>
    <p:extLst>
      <p:ext uri="{BB962C8B-B14F-4D97-AF65-F5344CB8AC3E}">
        <p14:creationId xmlns:p14="http://schemas.microsoft.com/office/powerpoint/2010/main" val="152036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DE379-2FFB-48D9-AF50-9CB3C58237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258" y="1446044"/>
            <a:ext cx="6830169" cy="248070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dirty="0"/>
              <a:t>1 - NIST - Tennessee Eastman chemical plant simulator</a:t>
            </a:r>
          </a:p>
          <a:p>
            <a:pPr marL="0" indent="0">
              <a:buNone/>
            </a:pPr>
            <a:r>
              <a:rPr lang="en-US" sz="2400" dirty="0"/>
              <a:t>2 - NIST - 3D gantry system</a:t>
            </a:r>
          </a:p>
          <a:p>
            <a:pPr marL="0" indent="0">
              <a:buNone/>
            </a:pPr>
            <a:r>
              <a:rPr lang="en-US" sz="2400" dirty="0"/>
              <a:t>3 - NIST - Force seeking apparatus</a:t>
            </a:r>
          </a:p>
          <a:p>
            <a:pPr marL="0" indent="0">
              <a:buNone/>
            </a:pPr>
            <a:r>
              <a:rPr lang="en-US" sz="2400" dirty="0"/>
              <a:t>4 - NIST - Dual-robot machine tending with inspection </a:t>
            </a:r>
          </a:p>
          <a:p>
            <a:pPr marL="0" indent="0">
              <a:buNone/>
            </a:pPr>
            <a:r>
              <a:rPr lang="en-US" sz="2400" dirty="0"/>
              <a:t>5 - Intel Dual-robot tether apparatus using TSN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2E1F93-7927-435E-8829-5E77A1356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Testbed Incarnations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4FD40A6-60BE-44CF-83C6-3582139EA312}"/>
              </a:ext>
            </a:extLst>
          </p:cNvPr>
          <p:cNvGrpSpPr>
            <a:grpSpLocks noChangeAspect="1"/>
          </p:cNvGrpSpPr>
          <p:nvPr/>
        </p:nvGrpSpPr>
        <p:grpSpPr>
          <a:xfrm>
            <a:off x="7203866" y="4282288"/>
            <a:ext cx="2850327" cy="2482944"/>
            <a:chOff x="4762774" y="2783690"/>
            <a:chExt cx="3170797" cy="27621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A595134-CBC2-4AC8-BC7C-F9D6E6D50E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32" t="35155" r="4402"/>
            <a:stretch/>
          </p:blipFill>
          <p:spPr>
            <a:xfrm>
              <a:off x="4762774" y="3828639"/>
              <a:ext cx="3170797" cy="171715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5827AA3-0A2D-4309-B336-5FA9DB6B98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332" t="39959" r="4402" b="9433"/>
            <a:stretch/>
          </p:blipFill>
          <p:spPr>
            <a:xfrm>
              <a:off x="4762774" y="2783690"/>
              <a:ext cx="3170797" cy="1380441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5B2F88-C1EC-4F3C-8B75-1436EA040BBE}"/>
              </a:ext>
            </a:extLst>
          </p:cNvPr>
          <p:cNvGrpSpPr/>
          <p:nvPr/>
        </p:nvGrpSpPr>
        <p:grpSpPr>
          <a:xfrm>
            <a:off x="8117417" y="609600"/>
            <a:ext cx="3457474" cy="2177141"/>
            <a:chOff x="6812063" y="785088"/>
            <a:chExt cx="3457474" cy="217714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F951FB-22B4-4F79-9686-73553EA7B3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08551" y="1219212"/>
              <a:ext cx="2560986" cy="174301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45FDF0F-3753-40F3-B830-48B37CCD077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812063" y="785088"/>
              <a:ext cx="1667517" cy="1130145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796FF44-3D66-44E2-8ACA-E704C07658A0}"/>
              </a:ext>
            </a:extLst>
          </p:cNvPr>
          <p:cNvGrpSpPr/>
          <p:nvPr/>
        </p:nvGrpSpPr>
        <p:grpSpPr>
          <a:xfrm>
            <a:off x="7538518" y="2507983"/>
            <a:ext cx="3446932" cy="2164449"/>
            <a:chOff x="6812063" y="3055013"/>
            <a:chExt cx="3446932" cy="2164449"/>
          </a:xfrm>
        </p:grpSpPr>
        <p:pic>
          <p:nvPicPr>
            <p:cNvPr id="1026" name="Picture 2" descr="Image result for xcarve">
              <a:extLst>
                <a:ext uri="{FF2B5EF4-FFF2-40B4-BE49-F238E27FC236}">
                  <a16:creationId xmlns:a16="http://schemas.microsoft.com/office/drawing/2014/main" id="{DE167A84-A970-4337-A44A-FBB88BA730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5821" y="3476445"/>
              <a:ext cx="2613174" cy="17430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E8C9B58-A1F0-4F53-99F5-5DFCB3781A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2063" y="3055013"/>
              <a:ext cx="1463586" cy="1113086"/>
            </a:xfrm>
            <a:prstGeom prst="rect">
              <a:avLst/>
            </a:prstGeom>
          </p:spPr>
        </p:pic>
      </p:grpSp>
      <p:pic>
        <p:nvPicPr>
          <p:cNvPr id="15" name="Content Placeholder 7">
            <a:extLst>
              <a:ext uri="{FF2B5EF4-FFF2-40B4-BE49-F238E27FC236}">
                <a16:creationId xmlns:a16="http://schemas.microsoft.com/office/drawing/2014/main" id="{611951EF-807F-4706-AE09-816DF81FCE4F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7334" y="4282288"/>
            <a:ext cx="3012536" cy="24592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8EADD15-F3B6-4017-A308-0F5F7D19D0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067" y="4282288"/>
            <a:ext cx="3307602" cy="248070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74DBC51-D028-4D81-9A6E-5F673181D6A9}"/>
              </a:ext>
            </a:extLst>
          </p:cNvPr>
          <p:cNvSpPr txBox="1"/>
          <p:nvPr/>
        </p:nvSpPr>
        <p:spPr>
          <a:xfrm>
            <a:off x="11019687" y="1085334"/>
            <a:ext cx="567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  <a:highlight>
                  <a:srgbClr val="000000"/>
                </a:highlight>
              </a:rPr>
              <a:t>(1)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C08D45-4527-474F-8DF7-C471213A4E7C}"/>
              </a:ext>
            </a:extLst>
          </p:cNvPr>
          <p:cNvSpPr txBox="1"/>
          <p:nvPr/>
        </p:nvSpPr>
        <p:spPr>
          <a:xfrm>
            <a:off x="8345526" y="4198652"/>
            <a:ext cx="567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  <a:highlight>
                  <a:srgbClr val="000000"/>
                </a:highlight>
              </a:rPr>
              <a:t>(2)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308018-6406-4817-8305-3FE8170990FB}"/>
              </a:ext>
            </a:extLst>
          </p:cNvPr>
          <p:cNvSpPr txBox="1"/>
          <p:nvPr/>
        </p:nvSpPr>
        <p:spPr>
          <a:xfrm>
            <a:off x="624337" y="4282288"/>
            <a:ext cx="567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  <a:highlight>
                  <a:srgbClr val="000000"/>
                </a:highlight>
              </a:rPr>
              <a:t>(3)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5EDD9D-AE81-46DD-AF98-D4CAB5928F96}"/>
              </a:ext>
            </a:extLst>
          </p:cNvPr>
          <p:cNvSpPr txBox="1"/>
          <p:nvPr/>
        </p:nvSpPr>
        <p:spPr>
          <a:xfrm>
            <a:off x="3737373" y="4282288"/>
            <a:ext cx="567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  <a:highlight>
                  <a:srgbClr val="000000"/>
                </a:highlight>
              </a:rPr>
              <a:t>(4)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65C2E5-6A1A-4631-8991-8E07FD0D39D4}"/>
              </a:ext>
            </a:extLst>
          </p:cNvPr>
          <p:cNvSpPr txBox="1"/>
          <p:nvPr/>
        </p:nvSpPr>
        <p:spPr>
          <a:xfrm>
            <a:off x="7144728" y="4282288"/>
            <a:ext cx="5670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F00"/>
                </a:solidFill>
                <a:highlight>
                  <a:srgbClr val="000000"/>
                </a:highlight>
              </a:rPr>
              <a:t>(5)</a:t>
            </a:r>
          </a:p>
        </p:txBody>
      </p:sp>
    </p:spTree>
    <p:extLst>
      <p:ext uri="{BB962C8B-B14F-4D97-AF65-F5344CB8AC3E}">
        <p14:creationId xmlns:p14="http://schemas.microsoft.com/office/powerpoint/2010/main" val="275856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90D02B9-A413-4D73-B274-933C42278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NIST Industrial Wireless Testbed </a:t>
            </a:r>
            <a:br>
              <a:rPr lang="en-US" dirty="0"/>
            </a:br>
            <a:r>
              <a:rPr lang="en-US" dirty="0"/>
              <a:t>and Demonstration Platform</a:t>
            </a:r>
          </a:p>
        </p:txBody>
      </p:sp>
      <p:sp>
        <p:nvSpPr>
          <p:cNvPr id="6" name="Vertical Text Placeholder 5">
            <a:extLst>
              <a:ext uri="{FF2B5EF4-FFF2-40B4-BE49-F238E27FC236}">
                <a16:creationId xmlns:a16="http://schemas.microsoft.com/office/drawing/2014/main" id="{2078D819-5B2E-4FA3-AE1A-F5B4385B4448}"/>
              </a:ext>
            </a:extLst>
          </p:cNvPr>
          <p:cNvSpPr>
            <a:spLocks noGrp="1"/>
          </p:cNvSpPr>
          <p:nvPr>
            <p:ph type="body" orient="vert" sz="quarter" idx="10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12" name="Picture 11">
            <a:hlinkClick r:id="rId2" action="ppaction://hlinkfile"/>
            <a:extLst>
              <a:ext uri="{FF2B5EF4-FFF2-40B4-BE49-F238E27FC236}">
                <a16:creationId xmlns:a16="http://schemas.microsoft.com/office/drawing/2014/main" id="{A2C71449-D3CA-4750-96EB-D0C6322B03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496" y="1001335"/>
            <a:ext cx="4120063" cy="30894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7CF013-C0BF-4B67-BAF4-60E906BC8B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08" b="22421"/>
          <a:stretch/>
        </p:blipFill>
        <p:spPr>
          <a:xfrm rot="5400000">
            <a:off x="-698103" y="2711330"/>
            <a:ext cx="5195096" cy="1931437"/>
          </a:xfrm>
          <a:prstGeom prst="rect">
            <a:avLst/>
          </a:prstGeom>
        </p:spPr>
      </p:pic>
      <p:pic>
        <p:nvPicPr>
          <p:cNvPr id="15" name="Picture 2" descr="http://www.i-a-i.com/public/rfnest/images/rfnestsplash.jpg">
            <a:extLst>
              <a:ext uri="{FF2B5EF4-FFF2-40B4-BE49-F238E27FC236}">
                <a16:creationId xmlns:a16="http://schemas.microsoft.com/office/drawing/2014/main" id="{F6E31444-0F69-4906-BBDD-3FD5A615DF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080" t="3253" r="46267" b="10848"/>
          <a:stretch/>
        </p:blipFill>
        <p:spPr bwMode="auto">
          <a:xfrm>
            <a:off x="5589880" y="4302623"/>
            <a:ext cx="2850679" cy="208515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llout: Left Arrow 16">
            <a:extLst>
              <a:ext uri="{FF2B5EF4-FFF2-40B4-BE49-F238E27FC236}">
                <a16:creationId xmlns:a16="http://schemas.microsoft.com/office/drawing/2014/main" id="{DAAB5363-A61A-4DDF-A472-C38AB980853A}"/>
              </a:ext>
            </a:extLst>
          </p:cNvPr>
          <p:cNvSpPr/>
          <p:nvPr/>
        </p:nvSpPr>
        <p:spPr>
          <a:xfrm>
            <a:off x="7970327" y="5013566"/>
            <a:ext cx="2080727" cy="655746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RF Channel Emulator</a:t>
            </a:r>
          </a:p>
        </p:txBody>
      </p:sp>
      <p:sp>
        <p:nvSpPr>
          <p:cNvPr id="19" name="Callout: Left Arrow 18">
            <a:extLst>
              <a:ext uri="{FF2B5EF4-FFF2-40B4-BE49-F238E27FC236}">
                <a16:creationId xmlns:a16="http://schemas.microsoft.com/office/drawing/2014/main" id="{E37104F8-6EC7-419D-A471-F040DFA76CBD}"/>
              </a:ext>
            </a:extLst>
          </p:cNvPr>
          <p:cNvSpPr/>
          <p:nvPr/>
        </p:nvSpPr>
        <p:spPr>
          <a:xfrm>
            <a:off x="7970326" y="2218174"/>
            <a:ext cx="2080727" cy="655746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Dual </a:t>
            </a:r>
            <a:r>
              <a:rPr lang="en-US" dirty="0" err="1"/>
              <a:t>Cobots</a:t>
            </a:r>
            <a:endParaRPr lang="en-US" dirty="0"/>
          </a:p>
        </p:txBody>
      </p:sp>
      <p:sp>
        <p:nvSpPr>
          <p:cNvPr id="20" name="Callout: Left Arrow 19">
            <a:extLst>
              <a:ext uri="{FF2B5EF4-FFF2-40B4-BE49-F238E27FC236}">
                <a16:creationId xmlns:a16="http://schemas.microsoft.com/office/drawing/2014/main" id="{3508925B-3D97-4491-A250-93B4EEA107D4}"/>
              </a:ext>
            </a:extLst>
          </p:cNvPr>
          <p:cNvSpPr/>
          <p:nvPr/>
        </p:nvSpPr>
        <p:spPr>
          <a:xfrm>
            <a:off x="2146794" y="2478097"/>
            <a:ext cx="2080727" cy="655746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RF</a:t>
            </a:r>
          </a:p>
          <a:p>
            <a:pPr algn="ctr"/>
            <a:r>
              <a:rPr lang="en-US" dirty="0"/>
              <a:t>Shielding</a:t>
            </a:r>
          </a:p>
        </p:txBody>
      </p:sp>
      <p:sp>
        <p:nvSpPr>
          <p:cNvPr id="21" name="Callout: Left Arrow 20">
            <a:extLst>
              <a:ext uri="{FF2B5EF4-FFF2-40B4-BE49-F238E27FC236}">
                <a16:creationId xmlns:a16="http://schemas.microsoft.com/office/drawing/2014/main" id="{94CC080B-757A-42E9-AC62-6DB6FA3C949B}"/>
              </a:ext>
            </a:extLst>
          </p:cNvPr>
          <p:cNvSpPr/>
          <p:nvPr/>
        </p:nvSpPr>
        <p:spPr>
          <a:xfrm>
            <a:off x="2552467" y="4614807"/>
            <a:ext cx="2080727" cy="655746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IEEE 1588 Master</a:t>
            </a:r>
          </a:p>
        </p:txBody>
      </p:sp>
      <p:sp>
        <p:nvSpPr>
          <p:cNvPr id="11" name="Callout: Left Arrow 10">
            <a:extLst>
              <a:ext uri="{FF2B5EF4-FFF2-40B4-BE49-F238E27FC236}">
                <a16:creationId xmlns:a16="http://schemas.microsoft.com/office/drawing/2014/main" id="{301CEA1F-0F9A-4E79-927A-400469772B30}"/>
              </a:ext>
            </a:extLst>
          </p:cNvPr>
          <p:cNvSpPr/>
          <p:nvPr/>
        </p:nvSpPr>
        <p:spPr>
          <a:xfrm>
            <a:off x="7970327" y="3522189"/>
            <a:ext cx="2080727" cy="655746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Supervisor</a:t>
            </a:r>
          </a:p>
        </p:txBody>
      </p:sp>
      <p:sp>
        <p:nvSpPr>
          <p:cNvPr id="13" name="Callout: Left Arrow 12">
            <a:extLst>
              <a:ext uri="{FF2B5EF4-FFF2-40B4-BE49-F238E27FC236}">
                <a16:creationId xmlns:a16="http://schemas.microsoft.com/office/drawing/2014/main" id="{8F2C6E90-6978-405A-B32E-4218C7E2BF6B}"/>
              </a:ext>
            </a:extLst>
          </p:cNvPr>
          <p:cNvSpPr/>
          <p:nvPr/>
        </p:nvSpPr>
        <p:spPr>
          <a:xfrm flipH="1">
            <a:off x="2958139" y="3468854"/>
            <a:ext cx="1988546" cy="655746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CNC Sims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B93007-4B7D-4FDC-BACF-A2C14395A112}"/>
              </a:ext>
            </a:extLst>
          </p:cNvPr>
          <p:cNvSpPr txBox="1"/>
          <p:nvPr/>
        </p:nvSpPr>
        <p:spPr>
          <a:xfrm>
            <a:off x="3106545" y="5373203"/>
            <a:ext cx="1623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TSN Capable</a:t>
            </a:r>
          </a:p>
        </p:txBody>
      </p:sp>
    </p:spTree>
    <p:extLst>
      <p:ext uri="{BB962C8B-B14F-4D97-AF65-F5344CB8AC3E}">
        <p14:creationId xmlns:p14="http://schemas.microsoft.com/office/powerpoint/2010/main" val="171043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4B655-10DA-4DC1-B953-F0DA92B91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1EEDA-76DD-4630-83F2-B46636B95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650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Capability: </a:t>
            </a:r>
            <a:r>
              <a:rPr lang="en-US" i="1" dirty="0"/>
              <a:t>RF Channel Emulator</a:t>
            </a:r>
          </a:p>
        </p:txBody>
      </p:sp>
      <p:pic>
        <p:nvPicPr>
          <p:cNvPr id="2050" name="Picture 2" descr="http://www.i-a-i.com/public/rfnest/images/rfnestsplash.jpg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762" r="13355"/>
          <a:stretch/>
        </p:blipFill>
        <p:spPr bwMode="auto">
          <a:xfrm>
            <a:off x="4543424" y="1830387"/>
            <a:ext cx="7061653" cy="310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sz="half" idx="2"/>
          </p:nvPr>
        </p:nvSpPr>
        <p:spPr>
          <a:xfrm>
            <a:off x="466725" y="1830387"/>
            <a:ext cx="3962400" cy="4351338"/>
          </a:xfrm>
        </p:spPr>
        <p:txBody>
          <a:bodyPr/>
          <a:lstStyle/>
          <a:p>
            <a:r>
              <a:rPr lang="en-US" dirty="0"/>
              <a:t>Transmission Delay</a:t>
            </a:r>
          </a:p>
          <a:p>
            <a:pPr marL="285750" indent="-285750"/>
            <a:r>
              <a:rPr lang="en-US" dirty="0"/>
              <a:t>Path loss</a:t>
            </a:r>
          </a:p>
          <a:p>
            <a:pPr marL="285750" indent="-285750"/>
            <a:r>
              <a:rPr lang="en-US" dirty="0"/>
              <a:t>Multipath </a:t>
            </a:r>
          </a:p>
          <a:p>
            <a:pPr marL="285750" indent="-285750"/>
            <a:r>
              <a:rPr lang="en-US" dirty="0"/>
              <a:t>Fading</a:t>
            </a:r>
          </a:p>
          <a:p>
            <a:pPr marL="285750" indent="-285750"/>
            <a:r>
              <a:rPr lang="en-US" dirty="0"/>
              <a:t>Interference</a:t>
            </a:r>
          </a:p>
          <a:p>
            <a:pPr marL="285750" indent="-285750"/>
            <a:r>
              <a:rPr lang="en-US" dirty="0"/>
              <a:t>Mobility Radios</a:t>
            </a:r>
          </a:p>
          <a:p>
            <a:pPr marL="285750" indent="-285750"/>
            <a:r>
              <a:rPr lang="en-US" dirty="0"/>
              <a:t>Mobile Surroundings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E35ACB-9E81-4792-97E4-C08F6AE27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3EEE-7A84-4698-BB00-D768C7CFD02D}" type="slidenum">
              <a:rPr lang="en-US" smtClean="0"/>
              <a:t>20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181600" y="5143500"/>
            <a:ext cx="58483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Recreates the Factory’s Radio Environment in the Lab</a:t>
            </a:r>
          </a:p>
        </p:txBody>
      </p:sp>
    </p:spTree>
    <p:extLst>
      <p:ext uri="{BB962C8B-B14F-4D97-AF65-F5344CB8AC3E}">
        <p14:creationId xmlns:p14="http://schemas.microsoft.com/office/powerpoint/2010/main" val="244219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loud 8"/>
          <p:cNvSpPr/>
          <p:nvPr/>
        </p:nvSpPr>
        <p:spPr>
          <a:xfrm>
            <a:off x="2243138" y="1833453"/>
            <a:ext cx="7543800" cy="2238486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http://www.i-a-i.com/public/rfnest/images/rfnestsplash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692" r="14766"/>
          <a:stretch/>
        </p:blipFill>
        <p:spPr bwMode="auto">
          <a:xfrm>
            <a:off x="3863294" y="2414613"/>
            <a:ext cx="2028998" cy="935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84824" y="276116"/>
            <a:ext cx="3181653" cy="2238485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i="1" dirty="0"/>
              <a:t>Chemical Reactor </a:t>
            </a:r>
            <a:br>
              <a:rPr lang="en-US" i="1" dirty="0"/>
            </a:br>
            <a:r>
              <a:rPr lang="en-US" i="1" dirty="0"/>
              <a:t>Control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E0CFD-01BE-364D-933E-9BB6EAD6A48F}" type="slidenum">
              <a:rPr lang="en-US" smtClean="0"/>
              <a:t>21</a:t>
            </a:fld>
            <a:endParaRPr lang="en-US"/>
          </a:p>
        </p:txBody>
      </p:sp>
      <p:sp>
        <p:nvSpPr>
          <p:cNvPr id="42" name="Curved Left Arrow 41"/>
          <p:cNvSpPr/>
          <p:nvPr/>
        </p:nvSpPr>
        <p:spPr>
          <a:xfrm flipV="1">
            <a:off x="7277108" y="957263"/>
            <a:ext cx="1550931" cy="4359080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Curved Left Arrow 42"/>
          <p:cNvSpPr/>
          <p:nvPr/>
        </p:nvSpPr>
        <p:spPr>
          <a:xfrm flipH="1">
            <a:off x="3571661" y="1119810"/>
            <a:ext cx="1281653" cy="4319115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176174" y="4191586"/>
            <a:ext cx="17184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Sensors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Pressure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Position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013375" y="4304072"/>
            <a:ext cx="21517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Actuators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Valve 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ON/OFF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Set-points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Reconfigure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Thresholds</a:t>
            </a:r>
          </a:p>
        </p:txBody>
      </p:sp>
      <p:pic>
        <p:nvPicPr>
          <p:cNvPr id="8" name="Picture 7" descr="... &lt;strong&gt;PLC&lt;/strong&gt; ABB &lt;strong&gt;PLC&lt;/strong&gt;, &lt;strong&gt;Allen-Bradley PLC's&lt;/strong&gt; Touch panel's supplier AoteWell"/>
          <p:cNvPicPr>
            <a:picLocks noChangeAspect="1"/>
          </p:cNvPicPr>
          <p:nvPr/>
        </p:nvPicPr>
        <p:blipFill rotWithShape="1">
          <a:blip r:embed="rId4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76" t="5424" r="7560" b="10895"/>
          <a:stretch/>
        </p:blipFill>
        <p:spPr>
          <a:xfrm>
            <a:off x="5176021" y="171953"/>
            <a:ext cx="1904374" cy="12465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128208" y="2282199"/>
            <a:ext cx="16015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Path Loss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Delays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Multipath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Interference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24755" y="4191586"/>
            <a:ext cx="2758312" cy="18694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5386388" y="1418453"/>
            <a:ext cx="1414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Controller</a:t>
            </a:r>
          </a:p>
        </p:txBody>
      </p:sp>
    </p:spTree>
    <p:extLst>
      <p:ext uri="{BB962C8B-B14F-4D97-AF65-F5344CB8AC3E}">
        <p14:creationId xmlns:p14="http://schemas.microsoft.com/office/powerpoint/2010/main" val="413140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05C9893-95A6-451B-9869-D06B3128D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9C919D-6122-416E-944D-269FE6C158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918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03CEE0-1669-430C-8547-90FA9CDBD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E908D09-B4AD-4E75-A789-ED6225E28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362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00058-351F-4056-ABF5-275506123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52CCA-6F36-4D3E-A99D-20179B0410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33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7980E-2025-428F-82AB-59E09491B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D9FA2-7B32-4E30-986A-A99AA7A88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865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4DD8D-054D-458E-A817-0A0B63334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AE82E-AA51-4DD2-8961-216582268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912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1E6629-6702-45FD-BE23-C467E9965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Smart Manufacturing and IIoT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0933F8-E6AF-48AE-86B9-24D1431A33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Performance Estimation, Testing, and Control of Cyber-Physical Systems Employing Non-Ideal Communications Networks</a:t>
            </a:r>
          </a:p>
          <a:p>
            <a:r>
              <a:rPr lang="en-US" dirty="0"/>
              <a:t>Richard Candell</a:t>
            </a:r>
          </a:p>
        </p:txBody>
      </p:sp>
    </p:spTree>
    <p:extLst>
      <p:ext uri="{BB962C8B-B14F-4D97-AF65-F5344CB8AC3E}">
        <p14:creationId xmlns:p14="http://schemas.microsoft.com/office/powerpoint/2010/main" val="2102086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18F15-8F47-472B-A259-22A03F52D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of a </a:t>
            </a:r>
            <a:r>
              <a:rPr lang="en-US" dirty="0"/>
              <a:t>cyberphysical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52FBE3-1576-4901-9C9C-67736550D7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2629691"/>
            <a:ext cx="9144019" cy="2743206"/>
          </a:xfrm>
        </p:spPr>
      </p:pic>
    </p:spTree>
    <p:extLst>
      <p:ext uri="{BB962C8B-B14F-4D97-AF65-F5344CB8AC3E}">
        <p14:creationId xmlns:p14="http://schemas.microsoft.com/office/powerpoint/2010/main" val="1726613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07AE98E-F5FF-4F29-89CC-A7A2FDCE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Industrial Wireless Technologies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A87221C-53D8-42BD-A238-3E656B6AA0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Performance Estimation, Testing, and Control of Cyber-Physical Systems Employing Non-Ideal Communications Networks</a:t>
            </a:r>
          </a:p>
          <a:p>
            <a:r>
              <a:rPr lang="en-US" dirty="0"/>
              <a:t>Richard Candell</a:t>
            </a:r>
          </a:p>
        </p:txBody>
      </p:sp>
    </p:spTree>
    <p:extLst>
      <p:ext uri="{BB962C8B-B14F-4D97-AF65-F5344CB8AC3E}">
        <p14:creationId xmlns:p14="http://schemas.microsoft.com/office/powerpoint/2010/main" val="3478027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640D7F-F434-408F-953C-6F544698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D77D65-F1B9-404D-BD01-60ABA7F34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881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337</Words>
  <Application>Microsoft Office PowerPoint</Application>
  <PresentationFormat>Widescreen</PresentationFormat>
  <Paragraphs>89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Times New Roman</vt:lpstr>
      <vt:lpstr>Office Theme</vt:lpstr>
      <vt:lpstr>Performance Estimation, Testing, and Control of Cyber-Physical Systems Employing Non-Ideal Communications Networks</vt:lpstr>
      <vt:lpstr>About Me</vt:lpstr>
      <vt:lpstr>Thesis Motivation</vt:lpstr>
      <vt:lpstr>Thesis Goals</vt:lpstr>
      <vt:lpstr>Contributions</vt:lpstr>
      <vt:lpstr>Introduction to Smart Manufacturing and IIoT</vt:lpstr>
      <vt:lpstr>Model of a cyberphysical system</vt:lpstr>
      <vt:lpstr>Industrial Wireless Technologies</vt:lpstr>
      <vt:lpstr>PowerPoint Presentation</vt:lpstr>
      <vt:lpstr>SysML: Workcell Architectural Decomposition and Analysis</vt:lpstr>
      <vt:lpstr>PowerPoint Presentation</vt:lpstr>
      <vt:lpstr>Machine Learning in a  Robotic Force Seeking Application</vt:lpstr>
      <vt:lpstr>PowerPoint Presentation</vt:lpstr>
      <vt:lpstr>Thoughts and Future Direction</vt:lpstr>
      <vt:lpstr>PowerPoint Presentation</vt:lpstr>
      <vt:lpstr>Industrial Wireless Testbed</vt:lpstr>
      <vt:lpstr>NIST Industrial Wireless Testbed</vt:lpstr>
      <vt:lpstr>Past Testbed Incarnations</vt:lpstr>
      <vt:lpstr>The NIST Industrial Wireless Testbed  and Demonstration Platform</vt:lpstr>
      <vt:lpstr>Key Capability: RF Channel Emulator</vt:lpstr>
      <vt:lpstr>Example: Chemical Reactor  Control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Candell, Richard (Fed)</dc:creator>
  <cp:lastModifiedBy>Candell, Rick (Fed)</cp:lastModifiedBy>
  <cp:revision>19</cp:revision>
  <dcterms:created xsi:type="dcterms:W3CDTF">2020-03-06T18:56:45Z</dcterms:created>
  <dcterms:modified xsi:type="dcterms:W3CDTF">2020-09-16T17:43:15Z</dcterms:modified>
</cp:coreProperties>
</file>

<file path=docProps/thumbnail.jpeg>
</file>